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62" r:id="rId2"/>
    <p:sldId id="257" r:id="rId3"/>
    <p:sldId id="259" r:id="rId4"/>
    <p:sldId id="260" r:id="rId5"/>
    <p:sldId id="265" r:id="rId6"/>
    <p:sldId id="261" r:id="rId7"/>
    <p:sldId id="264" r:id="rId8"/>
    <p:sldId id="263" r:id="rId9"/>
    <p:sldId id="267" r:id="rId10"/>
    <p:sldId id="268" r:id="rId11"/>
    <p:sldId id="274" r:id="rId12"/>
    <p:sldId id="276" r:id="rId13"/>
    <p:sldId id="270" r:id="rId14"/>
    <p:sldId id="271" r:id="rId15"/>
    <p:sldId id="275" r:id="rId16"/>
    <p:sldId id="269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050" autoAdjust="0"/>
  </p:normalViewPr>
  <p:slideViewPr>
    <p:cSldViewPr>
      <p:cViewPr varScale="1">
        <p:scale>
          <a:sx n="61" d="100"/>
          <a:sy n="61" d="100"/>
        </p:scale>
        <p:origin x="-162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BDA196-1823-4BE1-A50B-693887B1DB4A}" type="datetimeFigureOut">
              <a:rPr lang="en-US" smtClean="0"/>
              <a:pPr/>
              <a:t>9/5/2010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CA574B-FB2B-4D35-9977-547F426F3E7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Tool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://en.wikipedia.org/wiki/System" TargetMode="External"/><Relationship Id="rId4" Type="http://schemas.openxmlformats.org/officeDocument/2006/relationships/hyperlink" Target="http://en.wikipedia.org/wiki/Craft" TargetMode="Externa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http://users.elite.net/runner/jennifers/welcome.htm</a:t>
            </a:r>
          </a:p>
          <a:p>
            <a:r>
              <a:rPr lang="en-US" dirty="0" smtClean="0"/>
              <a:t>Wordle</a:t>
            </a:r>
            <a:r>
              <a:rPr lang="en-US" baseline="0" dirty="0" smtClean="0"/>
              <a:t> was use to </a:t>
            </a:r>
            <a:r>
              <a:rPr lang="en-US" baseline="0" dirty="0" err="1" smtClean="0"/>
              <a:t>creater</a:t>
            </a:r>
            <a:r>
              <a:rPr lang="en-US" baseline="0" dirty="0" smtClean="0"/>
              <a:t> the marker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A574B-FB2B-4D35-9977-547F426F3E7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rgbClr val="0000CC"/>
                </a:solidFill>
              </a:rPr>
              <a:t>Not using materials, tools, systems, computers,  electronic devices when no indicated by the teacher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rgbClr val="0000CC"/>
                </a:solidFill>
              </a:rPr>
              <a:t>Images take it</a:t>
            </a:r>
            <a:r>
              <a:rPr lang="en-GB" sz="1200" baseline="0" dirty="0" smtClean="0">
                <a:solidFill>
                  <a:srgbClr val="0000CC"/>
                </a:solidFill>
              </a:rPr>
              <a:t> from Google images</a:t>
            </a:r>
            <a:endParaRPr lang="en-US" sz="1200" dirty="0" smtClean="0">
              <a:solidFill>
                <a:srgbClr val="0000CC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A574B-FB2B-4D35-9977-547F426F3E7A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rgbClr val="0000CC"/>
                </a:solidFill>
              </a:rPr>
              <a:t>Not using materials, tools, systems, computers,  electronic devices when no indicated by the teacher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rgbClr val="0000CC"/>
                </a:solidFill>
              </a:rPr>
              <a:t>Images take it</a:t>
            </a:r>
            <a:r>
              <a:rPr lang="en-GB" sz="1200" baseline="0" dirty="0" smtClean="0">
                <a:solidFill>
                  <a:srgbClr val="0000CC"/>
                </a:solidFill>
              </a:rPr>
              <a:t> from Google images</a:t>
            </a:r>
            <a:endParaRPr lang="en-US" sz="1200" dirty="0" smtClean="0">
              <a:solidFill>
                <a:srgbClr val="0000CC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A574B-FB2B-4D35-9977-547F426F3E7A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A574B-FB2B-4D35-9977-547F426F3E7A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Technology</a:t>
            </a:r>
            <a:r>
              <a:rPr lang="en-US" dirty="0" smtClean="0"/>
              <a:t> is the </a:t>
            </a:r>
            <a:r>
              <a:rPr lang="en-US" b="1" dirty="0" smtClean="0"/>
              <a:t>usage and knowledge of 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  <a:hlinkClick r:id="rId3" action="ppaction://hlinkfile" tooltip="Tool"/>
              </a:rPr>
              <a:t>tools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, techniques, 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  <a:hlinkClick r:id="rId4" action="ppaction://hlinkfile" tooltip="Craft"/>
              </a:rPr>
              <a:t>crafts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, 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  <a:hlinkClick r:id="rId5" action="ppaction://hlinkfile" tooltip="System"/>
              </a:rPr>
              <a:t>systems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 or methods of organization.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A574B-FB2B-4D35-9977-547F426F3E7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&lt;a </a:t>
            </a:r>
            <a:r>
              <a:rPr lang="en-US" dirty="0" err="1" smtClean="0"/>
              <a:t>href</a:t>
            </a:r>
            <a:r>
              <a:rPr lang="en-US" dirty="0" smtClean="0"/>
              <a:t>="http://www.wordle.net/show/wrdl/2354398/technology" title="Wordle: technology"&gt;&lt;</a:t>
            </a:r>
            <a:r>
              <a:rPr lang="en-US" dirty="0" err="1" smtClean="0"/>
              <a:t>img</a:t>
            </a:r>
            <a:r>
              <a:rPr lang="en-US" dirty="0" smtClean="0"/>
              <a:t> </a:t>
            </a:r>
            <a:r>
              <a:rPr lang="en-US" dirty="0" err="1" smtClean="0"/>
              <a:t>src</a:t>
            </a:r>
            <a:r>
              <a:rPr lang="en-US" dirty="0" smtClean="0"/>
              <a:t>="http://www.wordle.net/thumb/wrdl/2354398/technology" alt="Wordle: technology" style="padding:4px;border:1px solid #</a:t>
            </a:r>
            <a:r>
              <a:rPr lang="en-US" dirty="0" err="1" smtClean="0"/>
              <a:t>ddd</a:t>
            </a:r>
            <a:r>
              <a:rPr lang="en-US" dirty="0" smtClean="0"/>
              <a:t>"&gt;&lt;/a&gt;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A574B-FB2B-4D35-9977-547F426F3E7A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Comic</a:t>
            </a:r>
            <a:r>
              <a:rPr lang="en-US" baseline="0" dirty="0" smtClean="0"/>
              <a:t> took it from </a:t>
            </a:r>
            <a:r>
              <a:rPr lang="en-US" dirty="0" smtClean="0"/>
              <a:t>ITESM Campus</a:t>
            </a:r>
            <a:r>
              <a:rPr lang="en-US" baseline="0" dirty="0" smtClean="0"/>
              <a:t> Aguascalientes Library face book  space, </a:t>
            </a:r>
            <a:r>
              <a:rPr lang="en-US" baseline="0" dirty="0" err="1" smtClean="0"/>
              <a:t>sept</a:t>
            </a:r>
            <a:r>
              <a:rPr lang="en-US" baseline="0" dirty="0" smtClean="0"/>
              <a:t>. 1</a:t>
            </a:r>
            <a:r>
              <a:rPr lang="en-US" baseline="30000" dirty="0" smtClean="0"/>
              <a:t>st</a:t>
            </a:r>
            <a:r>
              <a:rPr lang="en-US" baseline="0" dirty="0" smtClean="0"/>
              <a:t> 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A574B-FB2B-4D35-9977-547F426F3E7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Comic</a:t>
            </a:r>
            <a:r>
              <a:rPr lang="en-US" baseline="0" dirty="0" smtClean="0"/>
              <a:t> took it from </a:t>
            </a:r>
            <a:r>
              <a:rPr lang="en-US" dirty="0" smtClean="0"/>
              <a:t>ITESM Campus</a:t>
            </a:r>
            <a:r>
              <a:rPr lang="en-US" baseline="0" dirty="0" smtClean="0"/>
              <a:t> Aguascalientes Library face book  space, </a:t>
            </a:r>
            <a:r>
              <a:rPr lang="en-US" baseline="0" dirty="0" err="1" smtClean="0"/>
              <a:t>sept</a:t>
            </a:r>
            <a:r>
              <a:rPr lang="en-US" baseline="0" dirty="0" smtClean="0"/>
              <a:t>. 1</a:t>
            </a:r>
            <a:r>
              <a:rPr lang="en-US" baseline="30000" dirty="0" smtClean="0"/>
              <a:t>st</a:t>
            </a:r>
            <a:r>
              <a:rPr lang="en-US" baseline="0" dirty="0" smtClean="0"/>
              <a:t> 2010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A574B-FB2B-4D35-9977-547F426F3E7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what are we going to do?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A574B-FB2B-4D35-9977-547F426F3E7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lvl="1"/>
            <a:r>
              <a:rPr lang="en-GB" sz="3400" dirty="0" smtClean="0">
                <a:solidFill>
                  <a:srgbClr val="0000CC"/>
                </a:solidFill>
              </a:rPr>
              <a:t>Knowledgeable Communicator Enquirer Thinker Risk taker Principled Caring Open mind Balance Reflective</a:t>
            </a:r>
          </a:p>
          <a:p>
            <a:pPr lvl="1"/>
            <a:r>
              <a:rPr lang="en-GB" sz="3400" dirty="0" smtClean="0">
                <a:solidFill>
                  <a:srgbClr val="0000CC"/>
                </a:solidFill>
              </a:rPr>
              <a:t>Images take it</a:t>
            </a:r>
            <a:r>
              <a:rPr lang="en-GB" sz="3400" baseline="0" dirty="0" smtClean="0">
                <a:solidFill>
                  <a:srgbClr val="0000CC"/>
                </a:solidFill>
              </a:rPr>
              <a:t> from Google images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A574B-FB2B-4D35-9977-547F426F3E7A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lvl="1"/>
            <a:r>
              <a:rPr lang="en-GB" sz="3400" dirty="0" smtClean="0">
                <a:solidFill>
                  <a:srgbClr val="0000CC"/>
                </a:solidFill>
              </a:rPr>
              <a:t>Knowledgeable Communicator Enquirer Thinker Risk taker Principled Caring Open mind Balance Reflective</a:t>
            </a:r>
          </a:p>
          <a:p>
            <a:pPr lvl="1"/>
            <a:r>
              <a:rPr lang="en-GB" sz="3400" dirty="0" smtClean="0">
                <a:solidFill>
                  <a:srgbClr val="0000CC"/>
                </a:solidFill>
              </a:rPr>
              <a:t>Images take it</a:t>
            </a:r>
            <a:r>
              <a:rPr lang="en-GB" sz="3400" baseline="0" dirty="0" smtClean="0">
                <a:solidFill>
                  <a:srgbClr val="0000CC"/>
                </a:solidFill>
              </a:rPr>
              <a:t> from Google images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A574B-FB2B-4D35-9977-547F426F3E7A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lvl="1"/>
            <a:r>
              <a:rPr lang="en-GB" sz="3400" dirty="0" smtClean="0">
                <a:solidFill>
                  <a:srgbClr val="0000CC"/>
                </a:solidFill>
              </a:rPr>
              <a:t>Knowledgeable Communicator Enquirer Thinker Risk taker Principled Caring Open mind Balance Reflective</a:t>
            </a:r>
          </a:p>
          <a:p>
            <a:pPr lvl="1"/>
            <a:r>
              <a:rPr lang="en-GB" sz="3400" dirty="0" smtClean="0">
                <a:solidFill>
                  <a:srgbClr val="0000CC"/>
                </a:solidFill>
              </a:rPr>
              <a:t>Images take it</a:t>
            </a:r>
            <a:r>
              <a:rPr lang="en-GB" sz="3400" baseline="0" dirty="0" smtClean="0">
                <a:solidFill>
                  <a:srgbClr val="0000CC"/>
                </a:solidFill>
              </a:rPr>
              <a:t> from Google images. http://images.google.com/</a:t>
            </a:r>
          </a:p>
          <a:p>
            <a:pPr lvl="1"/>
            <a:endParaRPr lang="en-GB" sz="3400" dirty="0" smtClean="0">
              <a:solidFill>
                <a:srgbClr val="0000CC"/>
              </a:solidFill>
            </a:endParaRP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A574B-FB2B-4D35-9977-547F426F3E7A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AE5D0-6184-4FAA-8602-4EE211573E03}" type="datetimeFigureOut">
              <a:rPr lang="en-US" smtClean="0"/>
              <a:pPr/>
              <a:t>9/5/2010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AE266-BB7F-45D4-8656-35D3B8238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AE5D0-6184-4FAA-8602-4EE211573E03}" type="datetimeFigureOut">
              <a:rPr lang="en-US" smtClean="0"/>
              <a:pPr/>
              <a:t>9/5/2010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AE266-BB7F-45D4-8656-35D3B8238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AE5D0-6184-4FAA-8602-4EE211573E03}" type="datetimeFigureOut">
              <a:rPr lang="en-US" smtClean="0"/>
              <a:pPr/>
              <a:t>9/5/2010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AE266-BB7F-45D4-8656-35D3B8238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AE5D0-6184-4FAA-8602-4EE211573E03}" type="datetimeFigureOut">
              <a:rPr lang="en-US" smtClean="0"/>
              <a:pPr/>
              <a:t>9/5/2010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AE266-BB7F-45D4-8656-35D3B8238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AE5D0-6184-4FAA-8602-4EE211573E03}" type="datetimeFigureOut">
              <a:rPr lang="en-US" smtClean="0"/>
              <a:pPr/>
              <a:t>9/5/2010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AE266-BB7F-45D4-8656-35D3B8238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AE5D0-6184-4FAA-8602-4EE211573E03}" type="datetimeFigureOut">
              <a:rPr lang="en-US" smtClean="0"/>
              <a:pPr/>
              <a:t>9/5/2010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AE266-BB7F-45D4-8656-35D3B8238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AE5D0-6184-4FAA-8602-4EE211573E03}" type="datetimeFigureOut">
              <a:rPr lang="en-US" smtClean="0"/>
              <a:pPr/>
              <a:t>9/5/2010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AE266-BB7F-45D4-8656-35D3B8238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AE5D0-6184-4FAA-8602-4EE211573E03}" type="datetimeFigureOut">
              <a:rPr lang="en-US" smtClean="0"/>
              <a:pPr/>
              <a:t>9/5/2010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AE266-BB7F-45D4-8656-35D3B8238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AE5D0-6184-4FAA-8602-4EE211573E03}" type="datetimeFigureOut">
              <a:rPr lang="en-US" smtClean="0"/>
              <a:pPr/>
              <a:t>9/5/2010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AE266-BB7F-45D4-8656-35D3B8238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AE5D0-6184-4FAA-8602-4EE211573E03}" type="datetimeFigureOut">
              <a:rPr lang="en-US" smtClean="0"/>
              <a:pPr/>
              <a:t>9/5/2010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AE266-BB7F-45D4-8656-35D3B8238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AE5D0-6184-4FAA-8602-4EE211573E03}" type="datetimeFigureOut">
              <a:rPr lang="en-US" smtClean="0"/>
              <a:pPr/>
              <a:t>9/5/2010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AE266-BB7F-45D4-8656-35D3B8238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4AE5D0-6184-4FAA-8602-4EE211573E03}" type="datetimeFigureOut">
              <a:rPr lang="en-US" smtClean="0"/>
              <a:pPr/>
              <a:t>9/5/2010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6AE266-BB7F-45D4-8656-35D3B8238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12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0" Type="http://schemas.openxmlformats.org/officeDocument/2006/relationships/image" Target="../media/image15.pn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acebook.com/home.php?#!/photos.php?id=1594966530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7200"/>
            <a:ext cx="9144000" cy="5503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FF00"/>
                </a:solidFill>
              </a:rPr>
              <a:t>How are we going to get organized?</a:t>
            </a:r>
            <a:endParaRPr lang="en-US" dirty="0">
              <a:solidFill>
                <a:srgbClr val="00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  <a:solidFill>
            <a:schemeClr val="bg1"/>
          </a:solidFill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Individual, peer , small group and whole group activities</a:t>
            </a:r>
          </a:p>
          <a:p>
            <a:endParaRPr lang="en-US" dirty="0" smtClean="0">
              <a:solidFill>
                <a:srgbClr val="0000CC"/>
              </a:solidFill>
            </a:endParaRPr>
          </a:p>
          <a:p>
            <a:r>
              <a:rPr lang="en-US" dirty="0" smtClean="0">
                <a:solidFill>
                  <a:srgbClr val="0000CC"/>
                </a:solidFill>
              </a:rPr>
              <a:t>2 work spaces:</a:t>
            </a:r>
          </a:p>
          <a:p>
            <a:pPr lvl="1"/>
            <a:r>
              <a:rPr lang="en-US" dirty="0" smtClean="0">
                <a:solidFill>
                  <a:srgbClr val="0000CC"/>
                </a:solidFill>
              </a:rPr>
              <a:t> Technology room </a:t>
            </a:r>
          </a:p>
          <a:p>
            <a:pPr lvl="1"/>
            <a:r>
              <a:rPr lang="en-US" dirty="0" smtClean="0">
                <a:solidFill>
                  <a:srgbClr val="0000CC"/>
                </a:solidFill>
              </a:rPr>
              <a:t>IT lab ( I will inform you of the time and location for each session)</a:t>
            </a:r>
          </a:p>
          <a:p>
            <a:pPr lvl="1"/>
            <a:endParaRPr lang="en-US" dirty="0" smtClean="0">
              <a:solidFill>
                <a:srgbClr val="0000CC"/>
              </a:solidFill>
            </a:endParaRPr>
          </a:p>
          <a:p>
            <a:r>
              <a:rPr lang="en-US" dirty="0" smtClean="0">
                <a:solidFill>
                  <a:srgbClr val="0000CC"/>
                </a:solidFill>
              </a:rPr>
              <a:t>Using digital spaces for our activities:</a:t>
            </a:r>
          </a:p>
          <a:p>
            <a:pPr lvl="1"/>
            <a:r>
              <a:rPr lang="en-US" dirty="0" smtClean="0">
                <a:solidFill>
                  <a:srgbClr val="0000CC"/>
                </a:solidFill>
              </a:rPr>
              <a:t>Personal blog</a:t>
            </a:r>
          </a:p>
          <a:p>
            <a:pPr lvl="1"/>
            <a:r>
              <a:rPr lang="en-US" dirty="0" smtClean="0">
                <a:solidFill>
                  <a:srgbClr val="0000CC"/>
                </a:solidFill>
              </a:rPr>
              <a:t>Design folder</a:t>
            </a:r>
          </a:p>
          <a:p>
            <a:pPr lvl="1"/>
            <a:endParaRPr lang="en-US" dirty="0" smtClean="0">
              <a:solidFill>
                <a:srgbClr val="0000CC"/>
              </a:solidFill>
            </a:endParaRPr>
          </a:p>
          <a:p>
            <a:r>
              <a:rPr lang="en-US" dirty="0" smtClean="0">
                <a:solidFill>
                  <a:srgbClr val="0000CC"/>
                </a:solidFill>
              </a:rPr>
              <a:t>Clean and organize spaces</a:t>
            </a:r>
          </a:p>
          <a:p>
            <a:pPr lvl="1"/>
            <a:endParaRPr lang="en-US" dirty="0" smtClean="0">
              <a:solidFill>
                <a:srgbClr val="0000CC"/>
              </a:solidFill>
            </a:endParaRPr>
          </a:p>
          <a:p>
            <a:pPr lvl="1"/>
            <a:endParaRPr lang="en-US" dirty="0" smtClean="0">
              <a:solidFill>
                <a:srgbClr val="0000CC"/>
              </a:solidFill>
            </a:endParaRPr>
          </a:p>
          <a:p>
            <a:r>
              <a:rPr lang="en-US" dirty="0" smtClean="0">
                <a:solidFill>
                  <a:srgbClr val="0000CC"/>
                </a:solidFill>
              </a:rPr>
              <a:t>What else?</a:t>
            </a:r>
          </a:p>
          <a:p>
            <a:endParaRPr lang="en-US" dirty="0" smtClean="0">
              <a:solidFill>
                <a:srgbClr val="0000CC"/>
              </a:solidFill>
            </a:endParaRPr>
          </a:p>
          <a:p>
            <a:pPr lvl="1"/>
            <a:endParaRPr lang="en-US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FF00"/>
                </a:solidFill>
              </a:rPr>
              <a:t>RULES AND EXPECTATIONS</a:t>
            </a:r>
            <a:endParaRPr lang="en-US" dirty="0">
              <a:solidFill>
                <a:srgbClr val="00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578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lvl="0"/>
            <a:r>
              <a:rPr lang="en-GB" sz="3400" dirty="0" smtClean="0">
                <a:solidFill>
                  <a:srgbClr val="0000CC"/>
                </a:solidFill>
              </a:rPr>
              <a:t>Start  and finish on time</a:t>
            </a:r>
          </a:p>
          <a:p>
            <a:pPr lvl="0"/>
            <a:endParaRPr lang="en-US" sz="3400" dirty="0" smtClean="0">
              <a:solidFill>
                <a:srgbClr val="0000CC"/>
              </a:solidFill>
            </a:endParaRPr>
          </a:p>
          <a:p>
            <a:pPr lvl="0"/>
            <a:endParaRPr lang="en-GB" sz="3400" dirty="0" smtClean="0">
              <a:solidFill>
                <a:srgbClr val="0000CC"/>
              </a:solidFill>
            </a:endParaRPr>
          </a:p>
          <a:p>
            <a:pPr lvl="0"/>
            <a:endParaRPr lang="en-GB" sz="3400" dirty="0" smtClean="0">
              <a:solidFill>
                <a:srgbClr val="0000CC"/>
              </a:solidFill>
            </a:endParaRPr>
          </a:p>
          <a:p>
            <a:pPr lvl="0" algn="r"/>
            <a:r>
              <a:rPr lang="en-GB" sz="3400" dirty="0" smtClean="0">
                <a:solidFill>
                  <a:srgbClr val="0000CC"/>
                </a:solidFill>
              </a:rPr>
              <a:t>Before leaving the classroom make sure it is organized and clean </a:t>
            </a:r>
          </a:p>
          <a:p>
            <a:pPr lvl="0"/>
            <a:endParaRPr lang="en-US" sz="3400" dirty="0" smtClean="0">
              <a:solidFill>
                <a:srgbClr val="0000CC"/>
              </a:solidFill>
            </a:endParaRPr>
          </a:p>
          <a:p>
            <a:endParaRPr lang="en-US" sz="3400" dirty="0"/>
          </a:p>
        </p:txBody>
      </p:sp>
      <p:pic>
        <p:nvPicPr>
          <p:cNvPr id="4" name="Picture 3" descr="time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62600" y="1447800"/>
            <a:ext cx="2756449" cy="2095400"/>
          </a:xfrm>
          <a:prstGeom prst="rect">
            <a:avLst/>
          </a:prstGeom>
        </p:spPr>
      </p:pic>
      <p:pic>
        <p:nvPicPr>
          <p:cNvPr id="6" name="Picture 5" descr="clea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2000" y="4267200"/>
            <a:ext cx="2114550" cy="2162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FF00"/>
                </a:solidFill>
              </a:rPr>
              <a:t>RULES AND EXPECTATIONS</a:t>
            </a:r>
            <a:endParaRPr lang="en-US" dirty="0">
              <a:solidFill>
                <a:srgbClr val="00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229600" cy="52578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lvl="0"/>
            <a:r>
              <a:rPr lang="en-GB" sz="3400" dirty="0" smtClean="0">
                <a:solidFill>
                  <a:srgbClr val="0000CC"/>
                </a:solidFill>
              </a:rPr>
              <a:t>We do not talk at the same time. We talk one at the time and wait for our turn</a:t>
            </a:r>
          </a:p>
          <a:p>
            <a:pPr lvl="0"/>
            <a:endParaRPr lang="en-GB" sz="3400" dirty="0" smtClean="0">
              <a:solidFill>
                <a:srgbClr val="0000CC"/>
              </a:solidFill>
            </a:endParaRPr>
          </a:p>
          <a:p>
            <a:pPr lvl="0"/>
            <a:endParaRPr lang="en-GB" sz="3400" dirty="0" smtClean="0">
              <a:solidFill>
                <a:srgbClr val="0000CC"/>
              </a:solidFill>
            </a:endParaRPr>
          </a:p>
          <a:p>
            <a:pPr lvl="0"/>
            <a:endParaRPr lang="en-GB" sz="3400" dirty="0" smtClean="0">
              <a:solidFill>
                <a:srgbClr val="0000CC"/>
              </a:solidFill>
            </a:endParaRPr>
          </a:p>
          <a:p>
            <a:pPr lvl="0"/>
            <a:endParaRPr lang="en-US" sz="3400" dirty="0" smtClean="0">
              <a:solidFill>
                <a:srgbClr val="0000CC"/>
              </a:solidFill>
            </a:endParaRPr>
          </a:p>
          <a:p>
            <a:pPr lvl="0"/>
            <a:endParaRPr lang="en-GB" sz="3400" dirty="0" smtClean="0">
              <a:solidFill>
                <a:srgbClr val="0000CC"/>
              </a:solidFill>
            </a:endParaRPr>
          </a:p>
          <a:p>
            <a:pPr lvl="0"/>
            <a:endParaRPr lang="en-GB" sz="3400" dirty="0" smtClean="0">
              <a:solidFill>
                <a:srgbClr val="0000CC"/>
              </a:solidFill>
            </a:endParaRPr>
          </a:p>
          <a:p>
            <a:pPr lvl="0"/>
            <a:endParaRPr lang="en-US" sz="3400" dirty="0" smtClean="0">
              <a:solidFill>
                <a:srgbClr val="0000CC"/>
              </a:solidFill>
            </a:endParaRPr>
          </a:p>
          <a:p>
            <a:endParaRPr lang="en-US" sz="3400" dirty="0"/>
          </a:p>
        </p:txBody>
      </p:sp>
      <p:pic>
        <p:nvPicPr>
          <p:cNvPr id="7" name="Picture 6" descr="talking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2971800"/>
            <a:ext cx="3192481" cy="29383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FF00"/>
                </a:solidFill>
              </a:rPr>
              <a:t>RULES AND EXPECTATIONS</a:t>
            </a:r>
            <a:endParaRPr lang="en-US" dirty="0">
              <a:solidFill>
                <a:srgbClr val="00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229600" cy="52578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lvl="0"/>
            <a:r>
              <a:rPr lang="en-GB" sz="3600" dirty="0" smtClean="0">
                <a:solidFill>
                  <a:srgbClr val="0000CC"/>
                </a:solidFill>
              </a:rPr>
              <a:t>Live the IB profile </a:t>
            </a:r>
            <a:endParaRPr lang="en-US" sz="3600" dirty="0" smtClean="0">
              <a:solidFill>
                <a:srgbClr val="0000CC"/>
              </a:solidFill>
            </a:endParaRPr>
          </a:p>
          <a:p>
            <a:pPr>
              <a:buNone/>
            </a:pPr>
            <a:endParaRPr lang="en-US" sz="3400" dirty="0"/>
          </a:p>
        </p:txBody>
      </p:sp>
      <p:pic>
        <p:nvPicPr>
          <p:cNvPr id="7" name="Picture 6" descr="communicati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" y="4724400"/>
            <a:ext cx="1762125" cy="1762125"/>
          </a:xfrm>
          <a:prstGeom prst="rect">
            <a:avLst/>
          </a:prstGeom>
        </p:spPr>
      </p:pic>
      <p:pic>
        <p:nvPicPr>
          <p:cNvPr id="10" name="Picture 9" descr="thinkin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76800" y="4343400"/>
            <a:ext cx="1614488" cy="1209308"/>
          </a:xfrm>
          <a:prstGeom prst="rect">
            <a:avLst/>
          </a:prstGeom>
        </p:spPr>
      </p:pic>
      <p:pic>
        <p:nvPicPr>
          <p:cNvPr id="11" name="Picture 10" descr="knowledgeabl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9600" y="2057400"/>
            <a:ext cx="1676400" cy="1568012"/>
          </a:xfrm>
          <a:prstGeom prst="rect">
            <a:avLst/>
          </a:prstGeom>
        </p:spPr>
      </p:pic>
      <p:pic>
        <p:nvPicPr>
          <p:cNvPr id="12" name="Picture 11" descr="enquir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53200" y="1666875"/>
            <a:ext cx="1850992" cy="1381125"/>
          </a:xfrm>
          <a:prstGeom prst="rect">
            <a:avLst/>
          </a:prstGeom>
        </p:spPr>
      </p:pic>
      <p:pic>
        <p:nvPicPr>
          <p:cNvPr id="13" name="Picture 12" descr="risk.bmp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819400" y="4343400"/>
            <a:ext cx="1584883" cy="1504838"/>
          </a:xfrm>
          <a:prstGeom prst="rect">
            <a:avLst/>
          </a:prstGeom>
        </p:spPr>
      </p:pic>
      <p:pic>
        <p:nvPicPr>
          <p:cNvPr id="14" name="Picture 13" descr="principled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85800" y="3581400"/>
            <a:ext cx="1609953" cy="1371600"/>
          </a:xfrm>
          <a:prstGeom prst="rect">
            <a:avLst/>
          </a:prstGeom>
        </p:spPr>
      </p:pic>
      <p:pic>
        <p:nvPicPr>
          <p:cNvPr id="15" name="Picture 14" descr="caring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934200" y="3429000"/>
            <a:ext cx="1421497" cy="1166812"/>
          </a:xfrm>
          <a:prstGeom prst="rect">
            <a:avLst/>
          </a:prstGeom>
        </p:spPr>
      </p:pic>
      <p:pic>
        <p:nvPicPr>
          <p:cNvPr id="16" name="Picture 15" descr="open mind.bmp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876800" y="1752600"/>
            <a:ext cx="1298801" cy="1762009"/>
          </a:xfrm>
          <a:prstGeom prst="rect">
            <a:avLst/>
          </a:prstGeom>
        </p:spPr>
      </p:pic>
      <p:pic>
        <p:nvPicPr>
          <p:cNvPr id="17" name="Picture 16" descr="balance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667000" y="2057400"/>
            <a:ext cx="1817837" cy="1619250"/>
          </a:xfrm>
          <a:prstGeom prst="rect">
            <a:avLst/>
          </a:prstGeom>
        </p:spPr>
      </p:pic>
      <p:pic>
        <p:nvPicPr>
          <p:cNvPr id="18" name="Picture 17" descr="reflective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6705600" y="4876800"/>
            <a:ext cx="1756638" cy="16430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FF00"/>
                </a:solidFill>
              </a:rPr>
              <a:t>RULES AND EXPECTATIONS</a:t>
            </a:r>
            <a:endParaRPr lang="en-US" dirty="0">
              <a:solidFill>
                <a:srgbClr val="00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lvl="0"/>
            <a:r>
              <a:rPr lang="en-GB" sz="3400" dirty="0" smtClean="0">
                <a:solidFill>
                  <a:srgbClr val="0000CC"/>
                </a:solidFill>
              </a:rPr>
              <a:t>Follow guidelines and rules when using the IT lab, computers and all kinds of electronic equipment</a:t>
            </a:r>
          </a:p>
          <a:p>
            <a:pPr lvl="0"/>
            <a:endParaRPr lang="en-US" sz="3400" dirty="0" smtClean="0">
              <a:solidFill>
                <a:srgbClr val="0000CC"/>
              </a:solidFill>
            </a:endParaRPr>
          </a:p>
          <a:p>
            <a:pPr lvl="0"/>
            <a:endParaRPr lang="en-GB" sz="3400" dirty="0" smtClean="0">
              <a:solidFill>
                <a:srgbClr val="0000CC"/>
              </a:solidFill>
            </a:endParaRPr>
          </a:p>
          <a:p>
            <a:pPr lvl="0"/>
            <a:endParaRPr lang="en-GB" sz="3400" dirty="0" smtClean="0">
              <a:solidFill>
                <a:srgbClr val="0000CC"/>
              </a:solidFill>
            </a:endParaRPr>
          </a:p>
          <a:p>
            <a:pPr lvl="0">
              <a:buNone/>
            </a:pPr>
            <a:endParaRPr lang="en-US" sz="3400" dirty="0" smtClean="0">
              <a:solidFill>
                <a:srgbClr val="0000CC"/>
              </a:solidFill>
            </a:endParaRPr>
          </a:p>
          <a:p>
            <a:pPr>
              <a:buNone/>
            </a:pPr>
            <a:r>
              <a:rPr lang="en-GB" sz="3400" dirty="0" smtClean="0">
                <a:solidFill>
                  <a:srgbClr val="0000CC"/>
                </a:solidFill>
              </a:rPr>
              <a:t> </a:t>
            </a:r>
            <a:endParaRPr lang="en-US" sz="3400" dirty="0" smtClean="0">
              <a:solidFill>
                <a:srgbClr val="0000CC"/>
              </a:solidFill>
            </a:endParaRPr>
          </a:p>
          <a:p>
            <a:endParaRPr lang="en-US" sz="3400" dirty="0"/>
          </a:p>
        </p:txBody>
      </p:sp>
      <p:pic>
        <p:nvPicPr>
          <p:cNvPr id="4" name="Picture 3" descr="la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62600" y="4343400"/>
            <a:ext cx="1977390" cy="1647825"/>
          </a:xfrm>
          <a:prstGeom prst="rect">
            <a:avLst/>
          </a:prstGeom>
        </p:spPr>
      </p:pic>
      <p:pic>
        <p:nvPicPr>
          <p:cNvPr id="5" name="Picture 4" descr="computers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76600" y="3124200"/>
            <a:ext cx="1523810" cy="16571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FF00"/>
                </a:solidFill>
              </a:rPr>
              <a:t>RULES AND EXPECTATIONS</a:t>
            </a:r>
            <a:endParaRPr lang="en-US" dirty="0">
              <a:solidFill>
                <a:srgbClr val="00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rmAutofit/>
          </a:bodyPr>
          <a:lstStyle/>
          <a:p>
            <a:pPr lvl="0"/>
            <a:r>
              <a:rPr lang="en-GB" sz="3400" dirty="0" smtClean="0">
                <a:solidFill>
                  <a:srgbClr val="0000CC"/>
                </a:solidFill>
              </a:rPr>
              <a:t>Follow safety rules when using tools and materials</a:t>
            </a:r>
          </a:p>
          <a:p>
            <a:pPr lvl="0"/>
            <a:endParaRPr lang="en-US" sz="3400" dirty="0" smtClean="0">
              <a:solidFill>
                <a:srgbClr val="0000CC"/>
              </a:solidFill>
            </a:endParaRPr>
          </a:p>
          <a:p>
            <a:pPr lvl="0"/>
            <a:endParaRPr lang="en-US" sz="3400" dirty="0" smtClean="0">
              <a:solidFill>
                <a:srgbClr val="0000CC"/>
              </a:solidFill>
            </a:endParaRPr>
          </a:p>
          <a:p>
            <a:pPr>
              <a:buNone/>
            </a:pPr>
            <a:r>
              <a:rPr lang="en-GB" sz="3400" dirty="0" smtClean="0">
                <a:solidFill>
                  <a:srgbClr val="0000CC"/>
                </a:solidFill>
              </a:rPr>
              <a:t> </a:t>
            </a:r>
            <a:endParaRPr lang="en-US" sz="3400" dirty="0" smtClean="0">
              <a:solidFill>
                <a:srgbClr val="0000CC"/>
              </a:solidFill>
            </a:endParaRPr>
          </a:p>
          <a:p>
            <a:endParaRPr lang="en-US" sz="3400" dirty="0"/>
          </a:p>
        </p:txBody>
      </p:sp>
      <p:pic>
        <p:nvPicPr>
          <p:cNvPr id="4" name="Picture 3" descr="safet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05400" y="2173448"/>
            <a:ext cx="3324225" cy="35224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FF00"/>
                </a:solidFill>
              </a:rPr>
              <a:t>How are we going to be evaluated?</a:t>
            </a:r>
            <a:endParaRPr lang="en-US" dirty="0">
              <a:solidFill>
                <a:srgbClr val="00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733799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Design cycle</a:t>
            </a:r>
          </a:p>
          <a:p>
            <a:r>
              <a:rPr lang="en-US" dirty="0" smtClean="0">
                <a:solidFill>
                  <a:srgbClr val="0000CC"/>
                </a:solidFill>
              </a:rPr>
              <a:t>Technology assessment rubrics</a:t>
            </a:r>
          </a:p>
          <a:p>
            <a:r>
              <a:rPr lang="en-US" dirty="0" smtClean="0">
                <a:solidFill>
                  <a:srgbClr val="0000CC"/>
                </a:solidFill>
              </a:rPr>
              <a:t>Tests</a:t>
            </a:r>
          </a:p>
          <a:p>
            <a:r>
              <a:rPr lang="en-US" dirty="0" smtClean="0">
                <a:solidFill>
                  <a:srgbClr val="0000CC"/>
                </a:solidFill>
              </a:rPr>
              <a:t>participation and collaboration</a:t>
            </a:r>
          </a:p>
          <a:p>
            <a:r>
              <a:rPr lang="en-US" dirty="0" smtClean="0">
                <a:solidFill>
                  <a:srgbClr val="0000CC"/>
                </a:solidFill>
              </a:rPr>
              <a:t>Self-evaluation</a:t>
            </a:r>
          </a:p>
          <a:p>
            <a:r>
              <a:rPr lang="en-US" dirty="0" smtClean="0">
                <a:solidFill>
                  <a:srgbClr val="0000CC"/>
                </a:solidFill>
              </a:rPr>
              <a:t>What else?</a:t>
            </a:r>
            <a:endParaRPr lang="en-US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2514600"/>
            <a:ext cx="734528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9600" b="1" cap="none" spc="50" dirty="0" smtClean="0">
                <a:ln w="11430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</a:ln>
                <a:solidFill>
                  <a:srgbClr val="00FF00"/>
                </a:solidFill>
                <a:effectLst>
                  <a:outerShdw blurRad="76200" dist="50800" dir="5400000" sx="109000" sy="109000" algn="tl" rotWithShape="0">
                    <a:srgbClr val="000000">
                      <a:alpha val="65000"/>
                    </a:srgbClr>
                  </a:outerShdw>
                </a:effectLst>
              </a:rPr>
              <a:t>BIENVENIDOS</a:t>
            </a:r>
            <a:endParaRPr lang="en-US" sz="9600" b="1" cap="none" spc="50" dirty="0">
              <a:ln w="11430">
                <a:gradFill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</a:ln>
              <a:solidFill>
                <a:srgbClr val="00FF00"/>
              </a:solidFill>
              <a:effectLst>
                <a:outerShdw blurRad="76200" dist="50800" dir="5400000" sx="109000" sy="109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7835" y="2514600"/>
            <a:ext cx="8897565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FF00"/>
                </a:solidFill>
                <a:latin typeface="French Script MT" pitchFamily="66" charset="0"/>
                <a:hlinkClick r:id="rId2"/>
              </a:rPr>
              <a:t>Veronica Mendoza</a:t>
            </a:r>
            <a:endParaRPr lang="en-US" sz="1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FF00"/>
              </a:solidFill>
              <a:effectLst/>
              <a:latin typeface="French Script M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57400" y="2590800"/>
            <a:ext cx="497552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FF00"/>
                </a:solidFill>
              </a:rPr>
              <a:t>Technology</a:t>
            </a:r>
            <a:endParaRPr lang="en-US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FF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FF00"/>
                </a:solidFill>
              </a:rPr>
              <a:t>What is this class about?</a:t>
            </a:r>
            <a:endParaRPr lang="en-US" dirty="0">
              <a:solidFill>
                <a:srgbClr val="00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59026" y="152400"/>
            <a:ext cx="9203026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omic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53235"/>
            <a:ext cx="9144000" cy="61665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omic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356492"/>
            <a:ext cx="7696200" cy="60847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FF00"/>
                </a:solidFill>
              </a:rPr>
              <a:t> What is technology class about?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Computers, software, electronic equipment </a:t>
            </a:r>
          </a:p>
          <a:p>
            <a:r>
              <a:rPr lang="en-US" dirty="0" smtClean="0">
                <a:solidFill>
                  <a:srgbClr val="0000CC"/>
                </a:solidFill>
              </a:rPr>
              <a:t>Systems</a:t>
            </a:r>
          </a:p>
          <a:p>
            <a:r>
              <a:rPr lang="en-US" dirty="0" smtClean="0">
                <a:solidFill>
                  <a:srgbClr val="0000CC"/>
                </a:solidFill>
              </a:rPr>
              <a:t>Materials and tools</a:t>
            </a:r>
          </a:p>
          <a:p>
            <a:r>
              <a:rPr lang="en-US" dirty="0" smtClean="0">
                <a:solidFill>
                  <a:srgbClr val="0000CC"/>
                </a:solidFill>
              </a:rPr>
              <a:t>Creativity</a:t>
            </a:r>
          </a:p>
          <a:p>
            <a:r>
              <a:rPr lang="en-US" dirty="0" smtClean="0">
                <a:solidFill>
                  <a:srgbClr val="0000CC"/>
                </a:solidFill>
              </a:rPr>
              <a:t>Innovation</a:t>
            </a:r>
          </a:p>
          <a:p>
            <a:r>
              <a:rPr lang="en-US" dirty="0" smtClean="0">
                <a:solidFill>
                  <a:srgbClr val="0000CC"/>
                </a:solidFill>
              </a:rPr>
              <a:t>Design cycle</a:t>
            </a:r>
          </a:p>
          <a:p>
            <a:r>
              <a:rPr lang="en-US" dirty="0" smtClean="0">
                <a:solidFill>
                  <a:srgbClr val="0000CC"/>
                </a:solidFill>
              </a:rPr>
              <a:t>Safety</a:t>
            </a:r>
          </a:p>
          <a:p>
            <a:r>
              <a:rPr lang="en-US" dirty="0" smtClean="0">
                <a:solidFill>
                  <a:srgbClr val="0000CC"/>
                </a:solidFill>
              </a:rPr>
              <a:t>What else?</a:t>
            </a:r>
          </a:p>
          <a:p>
            <a:endParaRPr lang="en-US" dirty="0" smtClean="0">
              <a:solidFill>
                <a:srgbClr val="0000CC"/>
              </a:solidFill>
            </a:endParaRPr>
          </a:p>
          <a:p>
            <a:endParaRPr lang="en-US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1344</TotalTime>
  <Words>419</Words>
  <Application>Microsoft Office PowerPoint</Application>
  <PresentationFormat>On-screen Show (4:3)</PresentationFormat>
  <Paragraphs>94</Paragraphs>
  <Slides>16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Slide 1</vt:lpstr>
      <vt:lpstr>Slide 2</vt:lpstr>
      <vt:lpstr>Slide 3</vt:lpstr>
      <vt:lpstr>Slide 4</vt:lpstr>
      <vt:lpstr>What is this class about?</vt:lpstr>
      <vt:lpstr>Slide 6</vt:lpstr>
      <vt:lpstr>Slide 7</vt:lpstr>
      <vt:lpstr>Slide 8</vt:lpstr>
      <vt:lpstr> What is technology class about?</vt:lpstr>
      <vt:lpstr>How are we going to get organized?</vt:lpstr>
      <vt:lpstr>RULES AND EXPECTATIONS</vt:lpstr>
      <vt:lpstr>RULES AND EXPECTATIONS</vt:lpstr>
      <vt:lpstr>RULES AND EXPECTATIONS</vt:lpstr>
      <vt:lpstr>RULES AND EXPECTATIONS</vt:lpstr>
      <vt:lpstr>RULES AND EXPECTATIONS</vt:lpstr>
      <vt:lpstr>How are we going to be evaluated?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Veronica</dc:creator>
  <cp:lastModifiedBy>Veronica</cp:lastModifiedBy>
  <cp:revision>89</cp:revision>
  <dcterms:created xsi:type="dcterms:W3CDTF">2010-08-31T14:05:33Z</dcterms:created>
  <dcterms:modified xsi:type="dcterms:W3CDTF">2010-09-06T01:09:31Z</dcterms:modified>
</cp:coreProperties>
</file>